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4"/>
  </p:notesMasterIdLst>
  <p:sldIdLst>
    <p:sldId id="273" r:id="rId6"/>
    <p:sldId id="283" r:id="rId7"/>
    <p:sldId id="304" r:id="rId8"/>
    <p:sldId id="292" r:id="rId9"/>
    <p:sldId id="303" r:id="rId10"/>
    <p:sldId id="278" r:id="rId11"/>
    <p:sldId id="301" r:id="rId12"/>
    <p:sldId id="286" r:id="rId13"/>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p:scale>
          <a:sx n="100" d="100"/>
          <a:sy n="100" d="100"/>
        </p:scale>
        <p:origin x="-1860" y="-3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presProps" Target="presProps.xml"/><Relationship Id="rId10" Type="http://schemas.openxmlformats.org/officeDocument/2006/relationships/slide" Target="slides/slide5.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735" cy="464503"/>
          </a:xfrm>
          <a:prstGeom prst="rect">
            <a:avLst/>
          </a:prstGeom>
        </p:spPr>
        <p:txBody>
          <a:bodyPr vert="horz" lIns="91294" tIns="45647" rIns="91294" bIns="45647" rtlCol="0"/>
          <a:lstStyle>
            <a:lvl1pPr algn="l">
              <a:defRPr sz="1200"/>
            </a:lvl1pPr>
          </a:lstStyle>
          <a:p>
            <a:endParaRPr lang="en-US" dirty="0"/>
          </a:p>
        </p:txBody>
      </p:sp>
      <p:sp>
        <p:nvSpPr>
          <p:cNvPr id="3" name="Date Placeholder 2"/>
          <p:cNvSpPr>
            <a:spLocks noGrp="1"/>
          </p:cNvSpPr>
          <p:nvPr>
            <p:ph type="dt" idx="1"/>
          </p:nvPr>
        </p:nvSpPr>
        <p:spPr>
          <a:xfrm>
            <a:off x="3971081" y="0"/>
            <a:ext cx="3037735" cy="464503"/>
          </a:xfrm>
          <a:prstGeom prst="rect">
            <a:avLst/>
          </a:prstGeom>
        </p:spPr>
        <p:txBody>
          <a:bodyPr vert="horz" lIns="91294" tIns="45647" rIns="91294" bIns="45647" rtlCol="0"/>
          <a:lstStyle>
            <a:lvl1pPr algn="r">
              <a:defRPr sz="1200"/>
            </a:lvl1pPr>
          </a:lstStyle>
          <a:p>
            <a:fld id="{B8AE55A0-88DB-44F8-9E71-882C6BFF5295}" type="datetimeFigureOut">
              <a:rPr lang="en-US" smtClean="0"/>
              <a:t>10/03/2019</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294" tIns="45647" rIns="91294" bIns="45647" rtlCol="0" anchor="ctr"/>
          <a:lstStyle/>
          <a:p>
            <a:endParaRPr lang="en-US" dirty="0"/>
          </a:p>
        </p:txBody>
      </p:sp>
      <p:sp>
        <p:nvSpPr>
          <p:cNvPr id="5" name="Notes Placeholder 4"/>
          <p:cNvSpPr>
            <a:spLocks noGrp="1"/>
          </p:cNvSpPr>
          <p:nvPr>
            <p:ph type="body" sz="quarter" idx="3"/>
          </p:nvPr>
        </p:nvSpPr>
        <p:spPr>
          <a:xfrm>
            <a:off x="700406" y="4415156"/>
            <a:ext cx="5609588" cy="4183697"/>
          </a:xfrm>
          <a:prstGeom prst="rect">
            <a:avLst/>
          </a:prstGeom>
        </p:spPr>
        <p:txBody>
          <a:bodyPr vert="horz" lIns="91294" tIns="45647" rIns="91294" bIns="45647"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30312"/>
            <a:ext cx="3037735" cy="464503"/>
          </a:xfrm>
          <a:prstGeom prst="rect">
            <a:avLst/>
          </a:prstGeom>
        </p:spPr>
        <p:txBody>
          <a:bodyPr vert="horz" lIns="91294" tIns="45647" rIns="91294" bIns="45647"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1081" y="8830312"/>
            <a:ext cx="3037735" cy="464503"/>
          </a:xfrm>
          <a:prstGeom prst="rect">
            <a:avLst/>
          </a:prstGeom>
        </p:spPr>
        <p:txBody>
          <a:bodyPr vert="horz" lIns="91294" tIns="45647" rIns="91294" bIns="45647"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smtClean="0">
                <a:solidFill>
                  <a:srgbClr val="0054A4"/>
                </a:solidFill>
              </a:rPr>
              <a:t>Template for pages 1-9</a:t>
            </a:r>
            <a:endParaRPr lang="en-US" dirty="0">
              <a:solidFill>
                <a:srgbClr val="0054A4"/>
              </a:solidFill>
            </a:endParaRP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smtClean="0">
                <a:solidFill>
                  <a:srgbClr val="0054A4"/>
                </a:solidFill>
              </a:rPr>
              <a:t>Template for pages 10 and up</a:t>
            </a:r>
            <a:endParaRPr lang="en-US" dirty="0">
              <a:solidFill>
                <a:srgbClr val="0054A4"/>
              </a:solidFill>
            </a:endParaRP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33400" y="5334000"/>
            <a:ext cx="8229600" cy="968892"/>
          </a:xfrm>
        </p:spPr>
        <p:txBody>
          <a:bodyPr>
            <a:normAutofit/>
          </a:bodyPr>
          <a:lstStyle/>
          <a:p>
            <a:r>
              <a:rPr lang="en-US" sz="2800" b="1" dirty="0">
                <a:solidFill>
                  <a:schemeClr val="tx1"/>
                </a:solidFill>
              </a:rPr>
              <a:t>Washoe County Board of Adjustment </a:t>
            </a:r>
          </a:p>
          <a:p>
            <a:pPr>
              <a:spcBef>
                <a:spcPts val="0"/>
              </a:spcBef>
            </a:pPr>
            <a:r>
              <a:rPr lang="en-US" sz="2400" b="1" dirty="0" smtClean="0">
                <a:solidFill>
                  <a:schemeClr val="tx1"/>
                </a:solidFill>
              </a:rPr>
              <a:t>October 3, 2019</a:t>
            </a:r>
          </a:p>
        </p:txBody>
      </p:sp>
      <p:sp>
        <p:nvSpPr>
          <p:cNvPr id="4" name="Title 3"/>
          <p:cNvSpPr>
            <a:spLocks noGrp="1"/>
          </p:cNvSpPr>
          <p:nvPr>
            <p:ph type="ctrTitle"/>
          </p:nvPr>
        </p:nvSpPr>
        <p:spPr>
          <a:xfrm>
            <a:off x="533400" y="152400"/>
            <a:ext cx="8610600" cy="838200"/>
          </a:xfrm>
        </p:spPr>
        <p:txBody>
          <a:bodyPr/>
          <a:lstStyle/>
          <a:p>
            <a:r>
              <a:rPr lang="en-US" sz="4000" dirty="0" smtClean="0">
                <a:solidFill>
                  <a:schemeClr val="tx1"/>
                </a:solidFill>
              </a:rPr>
              <a:t>WSUP19-0014 Columbia Hill Grading </a:t>
            </a:r>
            <a:endParaRPr lang="en-US" sz="4000" dirty="0">
              <a:solidFill>
                <a:schemeClr val="tx1"/>
              </a:solidFill>
            </a:endParaRPr>
          </a:p>
        </p:txBody>
      </p:sp>
      <p:pic>
        <p:nvPicPr>
          <p:cNvPr id="2" name="Picture 2" descr="C:\Users\cbronczyk\Desktop\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28800" y="1066800"/>
            <a:ext cx="5638800" cy="4229100"/>
          </a:xfrm>
          <a:prstGeom prst="rect">
            <a:avLst/>
          </a:prstGeom>
          <a:noFill/>
          <a:ln w="57150">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660059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62000"/>
          </a:xfrm>
        </p:spPr>
        <p:txBody>
          <a:bodyPr/>
          <a:lstStyle/>
          <a:p>
            <a:r>
              <a:rPr lang="en-US" dirty="0" smtClean="0"/>
              <a:t>Request</a:t>
            </a:r>
            <a:endParaRPr lang="en-US" dirty="0"/>
          </a:p>
        </p:txBody>
      </p:sp>
      <p:sp>
        <p:nvSpPr>
          <p:cNvPr id="4" name="Content Placeholder 3"/>
          <p:cNvSpPr>
            <a:spLocks noGrp="1"/>
          </p:cNvSpPr>
          <p:nvPr>
            <p:ph idx="1"/>
          </p:nvPr>
        </p:nvSpPr>
        <p:spPr>
          <a:xfrm>
            <a:off x="228600" y="1066800"/>
            <a:ext cx="8763000" cy="4724400"/>
          </a:xfrm>
        </p:spPr>
        <p:txBody>
          <a:bodyPr>
            <a:normAutofit/>
          </a:bodyPr>
          <a:lstStyle/>
          <a:p>
            <a:pPr marL="0" indent="0">
              <a:buNone/>
            </a:pPr>
            <a:r>
              <a:rPr lang="en-US" dirty="0"/>
              <a:t>The application is requesting </a:t>
            </a:r>
            <a:r>
              <a:rPr lang="en-US" dirty="0" smtClean="0"/>
              <a:t>a special use permit (SUP) for major </a:t>
            </a:r>
            <a:r>
              <a:rPr lang="en-US" dirty="0"/>
              <a:t>grading of an area of approximately </a:t>
            </a:r>
            <a:r>
              <a:rPr lang="en-US" dirty="0" smtClean="0"/>
              <a:t>130,921 </a:t>
            </a:r>
            <a:r>
              <a:rPr lang="en-US" dirty="0"/>
              <a:t>sq. ft</a:t>
            </a:r>
            <a:r>
              <a:rPr lang="en-US" dirty="0" smtClean="0"/>
              <a:t>. </a:t>
            </a:r>
            <a:r>
              <a:rPr lang="en-US" dirty="0"/>
              <a:t>with </a:t>
            </a:r>
            <a:r>
              <a:rPr lang="en-US" dirty="0" smtClean="0"/>
              <a:t>4,031 </a:t>
            </a:r>
            <a:r>
              <a:rPr lang="en-US" dirty="0"/>
              <a:t>cubic yards of cuts and </a:t>
            </a:r>
            <a:r>
              <a:rPr lang="en-US" dirty="0" smtClean="0"/>
              <a:t>4,147 </a:t>
            </a:r>
            <a:r>
              <a:rPr lang="en-US" dirty="0"/>
              <a:t>cubic yards of </a:t>
            </a:r>
            <a:r>
              <a:rPr lang="en-US" dirty="0" smtClean="0"/>
              <a:t>fill. </a:t>
            </a:r>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WCC 110.438.35(2)(</a:t>
            </a:r>
            <a:r>
              <a:rPr lang="en-US" dirty="0" err="1" smtClean="0"/>
              <a:t>i</a:t>
            </a:r>
            <a:r>
              <a:rPr lang="en-US" dirty="0" smtClean="0"/>
              <a:t>)(C) </a:t>
            </a:r>
            <a:r>
              <a:rPr lang="en-US" i="1" dirty="0" smtClean="0"/>
              <a:t>Grading of </a:t>
            </a:r>
            <a:r>
              <a:rPr lang="en-US" i="1" dirty="0"/>
              <a:t>more than two acres on slopes in excess of 15</a:t>
            </a:r>
            <a:r>
              <a:rPr lang="en-US" i="1" dirty="0" smtClean="0"/>
              <a:t>% </a:t>
            </a:r>
            <a:r>
              <a:rPr lang="en-US" dirty="0" smtClean="0"/>
              <a:t>and;</a:t>
            </a:r>
          </a:p>
          <a:p>
            <a:r>
              <a:rPr lang="en-US" dirty="0" smtClean="0"/>
              <a:t>WCC </a:t>
            </a:r>
            <a:r>
              <a:rPr lang="en-US" dirty="0"/>
              <a:t>110.438.35 (3) </a:t>
            </a:r>
            <a:r>
              <a:rPr lang="en-US" i="1" dirty="0"/>
              <a:t>Any driveway or road that traverses any slope of thirty (30) percent or greater (steeper)</a:t>
            </a:r>
            <a:r>
              <a:rPr lang="en-US" dirty="0"/>
              <a:t>. </a:t>
            </a:r>
          </a:p>
        </p:txBody>
      </p:sp>
      <p:sp>
        <p:nvSpPr>
          <p:cNvPr id="3" name="Title 2"/>
          <p:cNvSpPr>
            <a:spLocks noGrp="1"/>
          </p:cNvSpPr>
          <p:nvPr>
            <p:ph type="title"/>
          </p:nvPr>
        </p:nvSpPr>
        <p:spPr/>
        <p:txBody>
          <a:bodyPr/>
          <a:lstStyle/>
          <a:p>
            <a:r>
              <a:rPr lang="en-US" dirty="0" smtClean="0"/>
              <a:t>Major Grading Thresholds	</a:t>
            </a:r>
            <a:endParaRPr lang="en-US" dirty="0"/>
          </a:p>
        </p:txBody>
      </p:sp>
    </p:spTree>
    <p:extLst>
      <p:ext uri="{BB962C8B-B14F-4D97-AF65-F5344CB8AC3E}">
        <p14:creationId xmlns:p14="http://schemas.microsoft.com/office/powerpoint/2010/main" val="13311437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noGrp="1"/>
          </p:cNvPicPr>
          <p:nvPr>
            <p:ph idx="1"/>
          </p:nvPr>
        </p:nvPicPr>
        <p:blipFill>
          <a:blip r:embed="rId2"/>
          <a:stretch>
            <a:fillRect/>
          </a:stretch>
        </p:blipFill>
        <p:spPr>
          <a:xfrm>
            <a:off x="914400" y="685800"/>
            <a:ext cx="7737761" cy="5451442"/>
          </a:xfrm>
          <a:prstGeom prst="rect">
            <a:avLst/>
          </a:prstGeom>
          <a:ln w="12700">
            <a:solidFill>
              <a:schemeClr val="tx1"/>
            </a:solidFill>
          </a:ln>
        </p:spPr>
      </p:pic>
    </p:spTree>
    <p:extLst>
      <p:ext uri="{BB962C8B-B14F-4D97-AF65-F5344CB8AC3E}">
        <p14:creationId xmlns:p14="http://schemas.microsoft.com/office/powerpoint/2010/main" val="1657936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1219200"/>
            <a:ext cx="8839200" cy="4495800"/>
          </a:xfrm>
        </p:spPr>
        <p:txBody>
          <a:bodyPr>
            <a:normAutofit/>
          </a:bodyPr>
          <a:lstStyle/>
          <a:p>
            <a:r>
              <a:rPr lang="en-US" dirty="0" smtClean="0"/>
              <a:t>The site does have a previously graded driveway on the property</a:t>
            </a:r>
          </a:p>
          <a:p>
            <a:r>
              <a:rPr lang="en-US" dirty="0" smtClean="0"/>
              <a:t>Much of the proposed grading is not visible from surrounding properties</a:t>
            </a:r>
          </a:p>
          <a:p>
            <a:endParaRPr lang="en-US" dirty="0" smtClean="0"/>
          </a:p>
          <a:p>
            <a:endParaRPr lang="en-US" dirty="0" smtClean="0"/>
          </a:p>
        </p:txBody>
      </p:sp>
      <p:sp>
        <p:nvSpPr>
          <p:cNvPr id="3" name="Title 2"/>
          <p:cNvSpPr>
            <a:spLocks noGrp="1"/>
          </p:cNvSpPr>
          <p:nvPr>
            <p:ph type="title"/>
          </p:nvPr>
        </p:nvSpPr>
        <p:spPr>
          <a:xfrm>
            <a:off x="1219200" y="76200"/>
            <a:ext cx="7162800" cy="838200"/>
          </a:xfrm>
        </p:spPr>
        <p:txBody>
          <a:bodyPr/>
          <a:lstStyle/>
          <a:p>
            <a:r>
              <a:rPr lang="en-US" dirty="0" smtClean="0"/>
              <a:t>Background</a:t>
            </a:r>
            <a:endParaRPr lang="en-US" dirty="0"/>
          </a:p>
        </p:txBody>
      </p:sp>
    </p:spTree>
    <p:extLst>
      <p:ext uri="{BB962C8B-B14F-4D97-AF65-F5344CB8AC3E}">
        <p14:creationId xmlns:p14="http://schemas.microsoft.com/office/powerpoint/2010/main" val="37424306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smtClean="0"/>
              <a:t>Public Notice &amp; CAB</a:t>
            </a:r>
            <a:endParaRPr lang="en-US" dirty="0"/>
          </a:p>
        </p:txBody>
      </p:sp>
      <p:sp>
        <p:nvSpPr>
          <p:cNvPr id="4" name="Content Placeholder 3"/>
          <p:cNvSpPr>
            <a:spLocks noGrp="1"/>
          </p:cNvSpPr>
          <p:nvPr>
            <p:ph idx="1"/>
          </p:nvPr>
        </p:nvSpPr>
        <p:spPr/>
        <p:txBody>
          <a:bodyPr/>
          <a:lstStyle/>
          <a:p>
            <a:r>
              <a:rPr lang="en-US" dirty="0" smtClean="0"/>
              <a:t>Public notice was sent to 41 parcels</a:t>
            </a:r>
          </a:p>
          <a:p>
            <a:r>
              <a:rPr lang="en-US" dirty="0" smtClean="0"/>
              <a:t>The North Valleys CAB reviewed the application on September 9, 2019 and recommended to approve the project.</a:t>
            </a:r>
          </a:p>
          <a:p>
            <a:endParaRPr lang="en-US" dirty="0"/>
          </a:p>
        </p:txBody>
      </p:sp>
    </p:spTree>
    <p:extLst>
      <p:ext uri="{BB962C8B-B14F-4D97-AF65-F5344CB8AC3E}">
        <p14:creationId xmlns:p14="http://schemas.microsoft.com/office/powerpoint/2010/main" val="3406720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90600" y="76200"/>
            <a:ext cx="7848600" cy="838200"/>
          </a:xfrm>
        </p:spPr>
        <p:txBody>
          <a:bodyPr/>
          <a:lstStyle/>
          <a:p>
            <a:r>
              <a:rPr lang="en-US" dirty="0" smtClean="0"/>
              <a:t>Special Us Permit Findings</a:t>
            </a:r>
            <a:endParaRPr lang="en-US" dirty="0"/>
          </a:p>
        </p:txBody>
      </p:sp>
      <p:sp>
        <p:nvSpPr>
          <p:cNvPr id="4" name="Content Placeholder 3"/>
          <p:cNvSpPr>
            <a:spLocks noGrp="1"/>
          </p:cNvSpPr>
          <p:nvPr>
            <p:ph idx="1"/>
          </p:nvPr>
        </p:nvSpPr>
        <p:spPr>
          <a:xfrm>
            <a:off x="457200" y="1219200"/>
            <a:ext cx="8229600" cy="4419600"/>
          </a:xfrm>
        </p:spPr>
        <p:txBody>
          <a:bodyPr>
            <a:noAutofit/>
          </a:bodyPr>
          <a:lstStyle/>
          <a:p>
            <a:pPr marL="509588" indent="-509588" fontAlgn="base" hangingPunct="0">
              <a:buNone/>
            </a:pPr>
            <a:r>
              <a:rPr lang="en-US" sz="2800" dirty="0"/>
              <a:t>1.	</a:t>
            </a:r>
            <a:r>
              <a:rPr lang="en-US" sz="2800" dirty="0" smtClean="0"/>
              <a:t>Consistency;</a:t>
            </a:r>
            <a:endParaRPr lang="en-US" sz="2800" dirty="0"/>
          </a:p>
          <a:p>
            <a:pPr marL="509588" indent="-509588" fontAlgn="base" hangingPunct="0">
              <a:buNone/>
            </a:pPr>
            <a:r>
              <a:rPr lang="en-US" sz="2800" dirty="0"/>
              <a:t>2.	</a:t>
            </a:r>
            <a:r>
              <a:rPr lang="en-US" sz="2800" dirty="0" smtClean="0"/>
              <a:t>Improvements;</a:t>
            </a:r>
            <a:endParaRPr lang="en-US" sz="2800" dirty="0"/>
          </a:p>
          <a:p>
            <a:pPr marL="509588" indent="-509588" fontAlgn="base" hangingPunct="0">
              <a:buNone/>
            </a:pPr>
            <a:r>
              <a:rPr lang="en-US" sz="2800" dirty="0"/>
              <a:t>3.	Site </a:t>
            </a:r>
            <a:r>
              <a:rPr lang="en-US" sz="2800" dirty="0" smtClean="0"/>
              <a:t>Suitability</a:t>
            </a:r>
            <a:r>
              <a:rPr lang="en-US" sz="2800" dirty="0"/>
              <a:t>; and</a:t>
            </a:r>
          </a:p>
          <a:p>
            <a:pPr marL="509588" indent="-509588" fontAlgn="base" hangingPunct="0">
              <a:buNone/>
            </a:pPr>
            <a:r>
              <a:rPr lang="en-US" sz="2800" dirty="0" smtClean="0"/>
              <a:t>4</a:t>
            </a:r>
            <a:r>
              <a:rPr lang="en-US" sz="2800" dirty="0"/>
              <a:t>.	Issuance Not </a:t>
            </a:r>
            <a:r>
              <a:rPr lang="en-US" sz="2800" dirty="0" smtClean="0"/>
              <a:t>Detrimental </a:t>
            </a:r>
          </a:p>
          <a:p>
            <a:pPr marL="0" indent="0" fontAlgn="base" hangingPunct="0">
              <a:buNone/>
            </a:pPr>
            <a:endParaRPr lang="en-US" sz="2800" dirty="0" smtClean="0"/>
          </a:p>
          <a:p>
            <a:pPr marL="0" indent="0" fontAlgn="base" hangingPunct="0">
              <a:buNone/>
            </a:pPr>
            <a:r>
              <a:rPr lang="en-US" sz="2800" dirty="0" smtClean="0"/>
              <a:t>Staff </a:t>
            </a:r>
            <a:r>
              <a:rPr lang="en-US" sz="2800" dirty="0"/>
              <a:t>is able to make all </a:t>
            </a:r>
            <a:r>
              <a:rPr lang="en-US" sz="2800" dirty="0" smtClean="0"/>
              <a:t>the required </a:t>
            </a:r>
            <a:r>
              <a:rPr lang="en-US" sz="2800" dirty="0"/>
              <a:t>findings, as detailed in the staff report on </a:t>
            </a:r>
            <a:r>
              <a:rPr lang="en-US" sz="2800" dirty="0" smtClean="0"/>
              <a:t>Page 8</a:t>
            </a:r>
            <a:endParaRPr lang="en-US" sz="2800" dirty="0"/>
          </a:p>
        </p:txBody>
      </p:sp>
    </p:spTree>
    <p:extLst>
      <p:ext uri="{BB962C8B-B14F-4D97-AF65-F5344CB8AC3E}">
        <p14:creationId xmlns:p14="http://schemas.microsoft.com/office/powerpoint/2010/main" val="1272091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smtClean="0"/>
              <a:t>Possible Motion</a:t>
            </a:r>
            <a:endParaRPr lang="en-US" dirty="0"/>
          </a:p>
        </p:txBody>
      </p:sp>
      <p:sp>
        <p:nvSpPr>
          <p:cNvPr id="4" name="Content Placeholder 3"/>
          <p:cNvSpPr>
            <a:spLocks noGrp="1"/>
          </p:cNvSpPr>
          <p:nvPr>
            <p:ph idx="1"/>
          </p:nvPr>
        </p:nvSpPr>
        <p:spPr>
          <a:xfrm>
            <a:off x="228600" y="1066800"/>
            <a:ext cx="8534400" cy="4724400"/>
          </a:xfrm>
        </p:spPr>
        <p:txBody>
          <a:bodyPr>
            <a:normAutofit fontScale="92500"/>
          </a:bodyPr>
          <a:lstStyle/>
          <a:p>
            <a:pPr marL="0" indent="0">
              <a:lnSpc>
                <a:spcPct val="120000"/>
              </a:lnSpc>
              <a:buNone/>
            </a:pPr>
            <a:r>
              <a:rPr lang="en-US" dirty="0"/>
              <a:t>I move that, after giving reasoned consideration to the information contained in the staff report and information received during the public hearing, the Washoe County Board of Adjustment approve with conditions Special Use Permit Case Number </a:t>
            </a:r>
            <a:r>
              <a:rPr lang="en-US" dirty="0" smtClean="0"/>
              <a:t>WSUP19-0014 </a:t>
            </a:r>
            <a:r>
              <a:rPr lang="en-US" dirty="0"/>
              <a:t>for </a:t>
            </a:r>
            <a:r>
              <a:rPr lang="en-US" dirty="0" err="1" smtClean="0"/>
              <a:t>Teru</a:t>
            </a:r>
            <a:r>
              <a:rPr lang="en-US" dirty="0" smtClean="0"/>
              <a:t> </a:t>
            </a:r>
            <a:r>
              <a:rPr lang="en-US" dirty="0" err="1" smtClean="0"/>
              <a:t>Langsdale</a:t>
            </a:r>
            <a:r>
              <a:rPr lang="en-US" dirty="0" smtClean="0"/>
              <a:t>, </a:t>
            </a:r>
            <a:r>
              <a:rPr lang="en-US" dirty="0"/>
              <a:t>having made all </a:t>
            </a:r>
            <a:r>
              <a:rPr lang="en-US" dirty="0" smtClean="0"/>
              <a:t>four </a:t>
            </a:r>
            <a:r>
              <a:rPr lang="en-US" dirty="0"/>
              <a:t>findings in accordance with Washoe County Code Section 110.810.30</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purl.org/dc/elements/1.1/"/>
    <ds:schemaRef ds:uri="http://schemas.microsoft.com/office/2006/metadata/properties"/>
    <ds:schemaRef ds:uri="http://schemas.microsoft.com/sharepoint/v3"/>
    <ds:schemaRef ds:uri="http://purl.org/dc/terms/"/>
    <ds:schemaRef ds:uri="CEA9126C-A9B1-4F4A-855C-DD0F845697D2"/>
    <ds:schemaRef ds:uri="http://purl.org/dc/dcmitype/"/>
    <ds:schemaRef ds:uri="http://schemas.microsoft.com/office/infopath/2007/PartnerControls"/>
    <ds:schemaRef ds:uri="http://schemas.microsoft.com/office/2006/documentManagement/types"/>
    <ds:schemaRef ds:uri="http://schemas.openxmlformats.org/package/2006/metadata/core-properties"/>
    <ds:schemaRef ds:uri="a94d8b85-37e1-4d17-8d55-8b7d207932bb"/>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2687</TotalTime>
  <Words>217</Words>
  <Application>Microsoft Office PowerPoint</Application>
  <PresentationFormat>On-screen Show (4:3)</PresentationFormat>
  <Paragraphs>23</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PowerPoint_Template_2015</vt:lpstr>
      <vt:lpstr>WSUP19-0014 Columbia Hill Grading </vt:lpstr>
      <vt:lpstr>Request</vt:lpstr>
      <vt:lpstr>Major Grading Thresholds </vt:lpstr>
      <vt:lpstr>PowerPoint Presentation</vt:lpstr>
      <vt:lpstr>Background</vt:lpstr>
      <vt:lpstr>Public Notice &amp; CAB</vt:lpstr>
      <vt:lpstr>Special Us Permit Findings</vt:lpstr>
      <vt:lpstr>Possible Motion</vt:lpstr>
    </vt:vector>
  </TitlesOfParts>
  <Company>Washoe County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donna fagan</cp:lastModifiedBy>
  <cp:revision>115</cp:revision>
  <cp:lastPrinted>2018-09-05T18:37:41Z</cp:lastPrinted>
  <dcterms:created xsi:type="dcterms:W3CDTF">2015-09-25T21:46:02Z</dcterms:created>
  <dcterms:modified xsi:type="dcterms:W3CDTF">2019-10-03T19:06:05Z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